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CA"/>
    <a:srgbClr val="D240FF"/>
    <a:srgbClr val="BA55FF"/>
    <a:srgbClr val="A74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93"/>
    <p:restoredTop sz="96208"/>
  </p:normalViewPr>
  <p:slideViewPr>
    <p:cSldViewPr snapToGrid="0" snapToObjects="1">
      <p:cViewPr>
        <p:scale>
          <a:sx n="85" d="100"/>
          <a:sy n="85" d="100"/>
        </p:scale>
        <p:origin x="504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8A1E2-0E50-1D4B-B46D-05765AA93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CBDBD-47DB-9849-B327-26D3BC7E7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0F5D4-3243-B946-AE96-102FF09A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C404-03B8-D34F-93C0-747626E5F046}" type="datetimeFigureOut">
              <a:rPr lang="en-GR" smtClean="0"/>
              <a:t>23/2/22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AC3AE-BC01-6A4C-AA6F-667663504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E3B5C-4F98-174F-8A12-F3E07E48C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8FC1-E3EA-FA44-9BF2-2A0BCD5501E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3883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D5933-D1AA-824D-8876-E3CCF861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52F162-37FA-E848-8D3D-1BA74B913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0D34E-B8DF-604D-8D62-E9735BF8B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C404-03B8-D34F-93C0-747626E5F046}" type="datetimeFigureOut">
              <a:rPr lang="en-GR" smtClean="0"/>
              <a:t>23/2/22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217DE-3797-5343-B61E-DCA157FF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80D47-9FA4-8A47-9AA0-8C0104F9A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8FC1-E3EA-FA44-9BF2-2A0BCD5501E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00665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16A504-7D3C-CB4D-A81F-F1086202BF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F2F8ED-7725-6541-95E2-C7381B6A1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BB25F-426C-2A42-AF07-B638972E3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C404-03B8-D34F-93C0-747626E5F046}" type="datetimeFigureOut">
              <a:rPr lang="en-GR" smtClean="0"/>
              <a:t>23/2/22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67525-25B0-ED4E-BB3D-2A8AA32BB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CAE3E-5199-5240-8FFB-1CB39567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8FC1-E3EA-FA44-9BF2-2A0BCD5501E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41887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E907D-CD9C-A440-BC7E-E9ECB8A52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94871-5380-B648-A205-551248F9D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441A7-F3B4-4F40-BF53-CE7D9B17F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C404-03B8-D34F-93C0-747626E5F046}" type="datetimeFigureOut">
              <a:rPr lang="en-GR" smtClean="0"/>
              <a:t>23/2/22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55EE4-B781-724B-874D-77F26A4CD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DFAB-A35C-DC4B-84C0-246C27690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8FC1-E3EA-FA44-9BF2-2A0BCD5501E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8265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82D4A-5B98-F940-BE72-8D95FF13A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2379B-6A51-1E48-8E22-F53885045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C18A1-E5C4-9645-A0D5-6FE854F6A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C404-03B8-D34F-93C0-747626E5F046}" type="datetimeFigureOut">
              <a:rPr lang="en-GR" smtClean="0"/>
              <a:t>23/2/22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B28BE-7128-714C-9231-797FB29CE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7C22D-76A8-174F-AC00-6547979B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8FC1-E3EA-FA44-9BF2-2A0BCD5501E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163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36B0-2B1F-2D46-A861-57E763C90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DFCE0-0776-6C4A-899C-D0102289CE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4096C-F18A-5F47-8BC2-DC46F834D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416EE-7F61-CC4F-B63B-1B082BAB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C404-03B8-D34F-93C0-747626E5F046}" type="datetimeFigureOut">
              <a:rPr lang="en-GR" smtClean="0"/>
              <a:t>23/2/22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21FEA-1261-5942-B64D-92D04CD0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94295-1C9B-3940-BB11-191477DD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8FC1-E3EA-FA44-9BF2-2A0BCD5501E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8569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9CB2F-3B89-AB43-A0F6-7ADC035F8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5DB52-8C76-2746-8348-0B50C347D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74514-EA90-EB4E-88CD-C0A0E9A87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F9F272-53CE-DF45-B655-14035EA87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A49293-B66F-044C-8192-3FCD5380E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F04B3E-5E0A-6742-8560-88AFF0164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C404-03B8-D34F-93C0-747626E5F046}" type="datetimeFigureOut">
              <a:rPr lang="en-GR" smtClean="0"/>
              <a:t>23/2/22</a:t>
            </a:fld>
            <a:endParaRPr lang="en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053691-2198-C64F-8A59-DE20605CD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CBEFB8-0A1D-D34F-9781-5767B215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8FC1-E3EA-FA44-9BF2-2A0BCD5501E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7817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59020-6EDD-0C40-95D0-BA11A13D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B864FD-878E-A844-A981-AF429195A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C404-03B8-D34F-93C0-747626E5F046}" type="datetimeFigureOut">
              <a:rPr lang="en-GR" smtClean="0"/>
              <a:t>23/2/22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DD627-236E-6C41-9799-D333EF48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6A42C8-33DF-3A43-A701-ECD5FA9F7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8FC1-E3EA-FA44-9BF2-2A0BCD5501E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5648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0614E6-F307-8849-9C6A-73C0D04C3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C404-03B8-D34F-93C0-747626E5F046}" type="datetimeFigureOut">
              <a:rPr lang="en-GR" smtClean="0"/>
              <a:t>23/2/22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C07EB4-FD30-7542-9BAA-2B4D0DB7B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295D9-82F9-E940-9BC1-35184827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8FC1-E3EA-FA44-9BF2-2A0BCD5501E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9302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B491-2EFB-3F44-A7FC-90F31BEF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98DA3-C205-5E4E-880F-D613280D5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D509B-57E8-8F43-A231-8B3BE0574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2229D-6251-D649-ACE2-646C7ADC3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C404-03B8-D34F-93C0-747626E5F046}" type="datetimeFigureOut">
              <a:rPr lang="en-GR" smtClean="0"/>
              <a:t>23/2/22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7C28C-D2F7-BF4B-8050-1CB2DD04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D1CA0-8B12-134C-807E-1429D832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8FC1-E3EA-FA44-9BF2-2A0BCD5501E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0428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FF655-5C1D-7641-AFAE-C99A77BC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35C5C6-C203-054D-AC58-588DCFE0DE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69109-5110-FB4A-99B4-EFAC83559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34A05-00A1-CF4D-A73B-C7EC3538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C404-03B8-D34F-93C0-747626E5F046}" type="datetimeFigureOut">
              <a:rPr lang="en-GR" smtClean="0"/>
              <a:t>23/2/22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FA1D0-BFDA-4C48-9EF5-90FBD568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EE13F-8787-3D44-AA1C-BBAAE9185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8FC1-E3EA-FA44-9BF2-2A0BCD5501E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9088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4B8E52-A728-3443-A35F-F04B1DC2D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7E65B-2BE7-1C43-97AF-5CA3900CD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A1E64-0D9A-4F4E-A485-7BD065FF6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4C404-03B8-D34F-93C0-747626E5F046}" type="datetimeFigureOut">
              <a:rPr lang="en-GR" smtClean="0"/>
              <a:t>23/2/22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103F5-B4BB-9543-9E4A-F3D7EDE03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18CAC-5A37-3C4E-918D-6F69E7BD3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68FC1-E3EA-FA44-9BF2-2A0BCD5501E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5538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03A48-FACA-9F45-A932-9B0609D24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464953"/>
            <a:ext cx="12191999" cy="2387600"/>
          </a:xfrm>
        </p:spPr>
        <p:txBody>
          <a:bodyPr>
            <a:normAutofit/>
          </a:bodyPr>
          <a:lstStyle/>
          <a:p>
            <a:r>
              <a:rPr lang="en-US" sz="4400" dirty="0"/>
              <a:t>Distribution of ULF wave power </a:t>
            </a:r>
            <a:br>
              <a:rPr lang="el-GR" sz="4400" dirty="0"/>
            </a:br>
            <a:r>
              <a:rPr lang="en-US" sz="4400" dirty="0"/>
              <a:t>in magnetic latitude based on </a:t>
            </a:r>
            <a:br>
              <a:rPr lang="el-GR" sz="4400" dirty="0"/>
            </a:br>
            <a:r>
              <a:rPr lang="en-US" sz="4400" dirty="0"/>
              <a:t>THEMIS and</a:t>
            </a:r>
            <a:r>
              <a:rPr lang="el-GR" sz="4400" dirty="0"/>
              <a:t> </a:t>
            </a:r>
            <a:r>
              <a:rPr lang="en-US" sz="4400" dirty="0"/>
              <a:t>Arase measurements</a:t>
            </a:r>
            <a:endParaRPr lang="en-GR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88088-9720-7043-9054-B98689973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4223060"/>
            <a:ext cx="9144000" cy="1169987"/>
          </a:xfrm>
        </p:spPr>
        <p:txBody>
          <a:bodyPr/>
          <a:lstStyle/>
          <a:p>
            <a:r>
              <a:rPr lang="de-DE" dirty="0"/>
              <a:t>Theodore E. </a:t>
            </a:r>
            <a:r>
              <a:rPr lang="de-DE" dirty="0" err="1"/>
              <a:t>Sarris</a:t>
            </a:r>
            <a:r>
              <a:rPr lang="de-DE" dirty="0"/>
              <a:t>, </a:t>
            </a:r>
            <a:r>
              <a:rPr lang="en-US" dirty="0" err="1"/>
              <a:t>Xinlin</a:t>
            </a:r>
            <a:r>
              <a:rPr lang="en-US" dirty="0"/>
              <a:t> Li</a:t>
            </a:r>
            <a:r>
              <a:rPr lang="de-DE" dirty="0"/>
              <a:t>, Hong Zhao, </a:t>
            </a:r>
            <a:r>
              <a:rPr lang="de-DE" dirty="0" err="1"/>
              <a:t>Kostis</a:t>
            </a:r>
            <a:r>
              <a:rPr lang="de-DE" dirty="0"/>
              <a:t> </a:t>
            </a:r>
            <a:r>
              <a:rPr lang="de-DE" dirty="0" err="1"/>
              <a:t>Papadakis</a:t>
            </a:r>
            <a:r>
              <a:rPr lang="de-DE" dirty="0"/>
              <a:t>, </a:t>
            </a:r>
            <a:r>
              <a:rPr lang="de-DE" dirty="0" err="1"/>
              <a:t>Wenlong</a:t>
            </a:r>
            <a:r>
              <a:rPr lang="de-DE" dirty="0"/>
              <a:t> Liu, </a:t>
            </a:r>
            <a:r>
              <a:rPr lang="de-DE" dirty="0" err="1"/>
              <a:t>Weichao</a:t>
            </a:r>
            <a:r>
              <a:rPr lang="de-DE" dirty="0"/>
              <a:t> Tu, </a:t>
            </a:r>
            <a:r>
              <a:rPr lang="en-US" dirty="0"/>
              <a:t>Vassilis Angelopoulos, Karl-Heinz </a:t>
            </a:r>
            <a:r>
              <a:rPr lang="en-US" dirty="0" err="1"/>
              <a:t>Glassmeier</a:t>
            </a:r>
            <a:r>
              <a:rPr lang="en-US" dirty="0"/>
              <a:t>, </a:t>
            </a:r>
            <a:r>
              <a:rPr lang="en-US" dirty="0" err="1"/>
              <a:t>Yoshizumi</a:t>
            </a:r>
            <a:r>
              <a:rPr lang="en-US" dirty="0"/>
              <a:t> Miyoshi, Ayako Matsuoka, </a:t>
            </a:r>
            <a:r>
              <a:rPr lang="en-US" dirty="0" err="1"/>
              <a:t>Iku</a:t>
            </a:r>
            <a:r>
              <a:rPr lang="en-US" dirty="0"/>
              <a:t> Shinohara, Shun </a:t>
            </a:r>
            <a:r>
              <a:rPr lang="en-US" dirty="0" err="1"/>
              <a:t>Imajo</a:t>
            </a:r>
            <a:endParaRPr lang="en-GR" dirty="0"/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D0EE2267-68CB-AE4D-AE75-9620066B5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15" y="914314"/>
            <a:ext cx="32556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/>
              <a:t>Space Research Laboratory, Xanthi, Greece</a:t>
            </a:r>
            <a:endParaRPr lang="el-GR" sz="1000" dirty="0"/>
          </a:p>
        </p:txBody>
      </p:sp>
      <p:pic>
        <p:nvPicPr>
          <p:cNvPr id="6" name="Picture 5" descr="Logo_DUTH_Dept_EN.png">
            <a:extLst>
              <a:ext uri="{FF2B5EF4-FFF2-40B4-BE49-F238E27FC236}">
                <a16:creationId xmlns:a16="http://schemas.microsoft.com/office/drawing/2014/main" id="{572C011A-6A64-1C40-90ED-66CE64849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3" y="106290"/>
            <a:ext cx="2638551" cy="822079"/>
          </a:xfrm>
          <a:prstGeom prst="rect">
            <a:avLst/>
          </a:prstGeom>
        </p:spPr>
      </p:pic>
      <p:pic>
        <p:nvPicPr>
          <p:cNvPr id="7" name="Picture 546">
            <a:extLst>
              <a:ext uri="{FF2B5EF4-FFF2-40B4-BE49-F238E27FC236}">
                <a16:creationId xmlns:a16="http://schemas.microsoft.com/office/drawing/2014/main" id="{09826B1F-579D-BD4F-A486-FE0034BCE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3" b="23625"/>
          <a:stretch>
            <a:fillRect/>
          </a:stretch>
        </p:blipFill>
        <p:spPr bwMode="auto">
          <a:xfrm>
            <a:off x="9824698" y="109562"/>
            <a:ext cx="2242381" cy="51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id="{A47F8D80-EDE8-454F-9478-D1C1CF7BE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781" y="639366"/>
            <a:ext cx="258152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00" dirty="0"/>
              <a:t>Laboratory for Atmospheric &amp; Space Physics CU, Boulder, Colorado</a:t>
            </a:r>
          </a:p>
          <a:p>
            <a:pPr eaLnBrk="1" hangingPunct="1"/>
            <a:endParaRPr lang="el-GR" sz="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E99D8-6D08-2646-A381-1CC358DC2BE4}"/>
              </a:ext>
            </a:extLst>
          </p:cNvPr>
          <p:cNvSpPr txBox="1"/>
          <p:nvPr/>
        </p:nvSpPr>
        <p:spPr>
          <a:xfrm>
            <a:off x="0" y="6488668"/>
            <a:ext cx="4373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THEMIS/ARTEMIS SWT Meeting Winter 2022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02666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AE9B3CBD-E23C-0C41-972C-71DA7C20B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6" r="1244"/>
          <a:stretch/>
        </p:blipFill>
        <p:spPr>
          <a:xfrm>
            <a:off x="0" y="1341231"/>
            <a:ext cx="4102897" cy="2624735"/>
          </a:xfrm>
          <a:prstGeom prst="rect">
            <a:avLst/>
          </a:prstGeom>
        </p:spPr>
      </p:pic>
      <p:pic>
        <p:nvPicPr>
          <p:cNvPr id="10" name="Picture 9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902EE45A-0CCF-0F42-9EDE-5A546A9FA5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7" r="648"/>
          <a:stretch/>
        </p:blipFill>
        <p:spPr>
          <a:xfrm>
            <a:off x="3970143" y="1245695"/>
            <a:ext cx="4335204" cy="28387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8219FB-007D-304E-961C-6B707DC979D0}"/>
              </a:ext>
            </a:extLst>
          </p:cNvPr>
          <p:cNvSpPr txBox="1"/>
          <p:nvPr/>
        </p:nvSpPr>
        <p:spPr>
          <a:xfrm>
            <a:off x="8305347" y="1807212"/>
            <a:ext cx="408208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-- 14.5 years of THEMIS-A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-- 3.5 years of Arase data</a:t>
            </a:r>
          </a:p>
          <a:p>
            <a:endParaRPr lang="en-US" sz="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--B-field power, Field-Aligned </a:t>
            </a:r>
            <a:r>
              <a:rPr lang="en-US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Coords</a:t>
            </a:r>
            <a:endParaRPr lang="en-US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-- Pc4 and Pc5 range of frequencies</a:t>
            </a:r>
          </a:p>
        </p:txBody>
      </p:sp>
      <p:pic>
        <p:nvPicPr>
          <p:cNvPr id="6" name="Picture 5" descr="Graphical user interface, chart, radar chart&#10;&#10;Description automatically generated">
            <a:extLst>
              <a:ext uri="{FF2B5EF4-FFF2-40B4-BE49-F238E27FC236}">
                <a16:creationId xmlns:a16="http://schemas.microsoft.com/office/drawing/2014/main" id="{8B0BA42F-C6C8-A148-AEA9-2770C6C741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415" r="11900" b="50779"/>
          <a:stretch/>
        </p:blipFill>
        <p:spPr>
          <a:xfrm>
            <a:off x="3970143" y="4056279"/>
            <a:ext cx="3921961" cy="2610334"/>
          </a:xfrm>
          <a:prstGeom prst="rect">
            <a:avLst/>
          </a:prstGeom>
        </p:spPr>
      </p:pic>
      <p:pic>
        <p:nvPicPr>
          <p:cNvPr id="4" name="Picture 3" descr="Graphical user interface, chart, radar chart&#10;&#10;Description automatically generated">
            <a:extLst>
              <a:ext uri="{FF2B5EF4-FFF2-40B4-BE49-F238E27FC236}">
                <a16:creationId xmlns:a16="http://schemas.microsoft.com/office/drawing/2014/main" id="{ECBA6F39-462E-7743-B1FE-43727BC26E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45" r="1462" b="25839"/>
          <a:stretch/>
        </p:blipFill>
        <p:spPr>
          <a:xfrm>
            <a:off x="7892104" y="4089531"/>
            <a:ext cx="4366746" cy="2589069"/>
          </a:xfrm>
          <a:prstGeom prst="rect">
            <a:avLst/>
          </a:prstGeom>
        </p:spPr>
      </p:pic>
      <p:pic>
        <p:nvPicPr>
          <p:cNvPr id="5" name="Picture 4" descr="Graphical user interface, chart, radar chart&#10;&#10;Description automatically generated">
            <a:extLst>
              <a:ext uri="{FF2B5EF4-FFF2-40B4-BE49-F238E27FC236}">
                <a16:creationId xmlns:a16="http://schemas.microsoft.com/office/drawing/2014/main" id="{D8B29FF5-C438-8E45-BA2B-871E6E3869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900" b="75360"/>
          <a:stretch/>
        </p:blipFill>
        <p:spPr>
          <a:xfrm>
            <a:off x="0" y="4084409"/>
            <a:ext cx="3970143" cy="26247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B050D7-3177-9B49-82C8-4EF72CEE9B53}"/>
              </a:ext>
            </a:extLst>
          </p:cNvPr>
          <p:cNvSpPr txBox="1"/>
          <p:nvPr/>
        </p:nvSpPr>
        <p:spPr>
          <a:xfrm>
            <a:off x="447637" y="988056"/>
            <a:ext cx="2971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/>
              <a:t>Coverage in L – sample 3 days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552FF5-FD71-2D4F-B0A9-4616A09A8256}"/>
              </a:ext>
            </a:extLst>
          </p:cNvPr>
          <p:cNvSpPr/>
          <p:nvPr/>
        </p:nvSpPr>
        <p:spPr>
          <a:xfrm>
            <a:off x="4102897" y="1308127"/>
            <a:ext cx="2165928" cy="219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866725-DB70-0849-A561-2EFE0DD37C2F}"/>
              </a:ext>
            </a:extLst>
          </p:cNvPr>
          <p:cNvSpPr txBox="1"/>
          <p:nvPr/>
        </p:nvSpPr>
        <p:spPr>
          <a:xfrm>
            <a:off x="4102897" y="988056"/>
            <a:ext cx="3556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/>
              <a:t>Total time per L &amp; magnetic latitude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AD8B0E-C179-EF45-A3CD-E35A531361E9}"/>
              </a:ext>
            </a:extLst>
          </p:cNvPr>
          <p:cNvSpPr txBox="1"/>
          <p:nvPr/>
        </p:nvSpPr>
        <p:spPr>
          <a:xfrm>
            <a:off x="198255" y="148856"/>
            <a:ext cx="2503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Statistical analysis</a:t>
            </a:r>
            <a:endParaRPr lang="en-GR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EDB0BE-4FAC-244B-B377-564E61D41B94}"/>
              </a:ext>
            </a:extLst>
          </p:cNvPr>
          <p:cNvSpPr txBox="1"/>
          <p:nvPr/>
        </p:nvSpPr>
        <p:spPr>
          <a:xfrm>
            <a:off x="2051448" y="655260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/>
              <a:t>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075C1C-4F47-EA4A-84C9-89B5176E5B5D}"/>
              </a:ext>
            </a:extLst>
          </p:cNvPr>
          <p:cNvSpPr txBox="1"/>
          <p:nvPr/>
        </p:nvSpPr>
        <p:spPr>
          <a:xfrm>
            <a:off x="5931123" y="655260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/>
              <a:t>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2CE1BE-2CF9-FE4B-AAB2-10B125D97E32}"/>
              </a:ext>
            </a:extLst>
          </p:cNvPr>
          <p:cNvSpPr txBox="1"/>
          <p:nvPr/>
        </p:nvSpPr>
        <p:spPr>
          <a:xfrm>
            <a:off x="9853084" y="655331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/>
              <a:t>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45F09C-3FD8-F349-8A32-BE390ABED248}"/>
              </a:ext>
            </a:extLst>
          </p:cNvPr>
          <p:cNvSpPr txBox="1"/>
          <p:nvPr/>
        </p:nvSpPr>
        <p:spPr>
          <a:xfrm>
            <a:off x="6596514" y="2995496"/>
            <a:ext cx="967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D240FF"/>
                </a:solidFill>
                <a:effectLst/>
                <a:ea typeface="Times New Roman" panose="02020603050405020304" pitchFamily="18" charset="0"/>
              </a:rPr>
              <a:t>i ~11</a:t>
            </a:r>
            <a:r>
              <a:rPr lang="en-US" sz="1400" b="1" baseline="30000" dirty="0">
                <a:solidFill>
                  <a:srgbClr val="D240FF"/>
                </a:solidFill>
                <a:effectLst/>
                <a:ea typeface="Times New Roman" panose="02020603050405020304" pitchFamily="18" charset="0"/>
              </a:rPr>
              <a:t>o</a:t>
            </a:r>
            <a:endParaRPr lang="en-GR" sz="1400" b="1" dirty="0">
              <a:solidFill>
                <a:srgbClr val="D24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9E9F2E-79F2-A14C-AA94-3AEBCF2163F2}"/>
              </a:ext>
            </a:extLst>
          </p:cNvPr>
          <p:cNvSpPr txBox="1"/>
          <p:nvPr/>
        </p:nvSpPr>
        <p:spPr>
          <a:xfrm>
            <a:off x="5205055" y="2761872"/>
            <a:ext cx="7919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D1CA"/>
                </a:solidFill>
                <a:effectLst/>
                <a:ea typeface="Times New Roman" panose="02020603050405020304" pitchFamily="18" charset="0"/>
              </a:rPr>
              <a:t>i ~31</a:t>
            </a:r>
            <a:r>
              <a:rPr lang="en-US" sz="1400" baseline="30000" dirty="0">
                <a:solidFill>
                  <a:srgbClr val="FFD1CA"/>
                </a:solidFill>
                <a:effectLst/>
                <a:ea typeface="Times New Roman" panose="02020603050405020304" pitchFamily="18" charset="0"/>
              </a:rPr>
              <a:t>o</a:t>
            </a:r>
            <a:r>
              <a:rPr lang="en-US" sz="1400" dirty="0">
                <a:solidFill>
                  <a:srgbClr val="FFD1CA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GR" sz="1400" dirty="0">
              <a:solidFill>
                <a:srgbClr val="FFD1CA"/>
              </a:solidFill>
            </a:endParaRPr>
          </a:p>
        </p:txBody>
      </p:sp>
      <p:pic>
        <p:nvPicPr>
          <p:cNvPr id="30" name="Picture 29" descr="Chart, radar chart&#10;&#10;Description automatically generated">
            <a:extLst>
              <a:ext uri="{FF2B5EF4-FFF2-40B4-BE49-F238E27FC236}">
                <a16:creationId xmlns:a16="http://schemas.microsoft.com/office/drawing/2014/main" id="{CDDC0DA8-3666-4F47-80A8-486D903BB6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21"/>
          <a:stretch/>
        </p:blipFill>
        <p:spPr>
          <a:xfrm>
            <a:off x="7892104" y="1245182"/>
            <a:ext cx="4366746" cy="285637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87484DC-4D9C-4D41-A4EE-F9E8300FB0BC}"/>
              </a:ext>
            </a:extLst>
          </p:cNvPr>
          <p:cNvSpPr txBox="1"/>
          <p:nvPr/>
        </p:nvSpPr>
        <p:spPr>
          <a:xfrm>
            <a:off x="7905676" y="971153"/>
            <a:ext cx="2503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/>
              <a:t>Arase spacecraft velocity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B84BCF-7762-FC45-93FA-BC5762DA7C06}"/>
              </a:ext>
            </a:extLst>
          </p:cNvPr>
          <p:cNvSpPr/>
          <p:nvPr/>
        </p:nvSpPr>
        <p:spPr>
          <a:xfrm>
            <a:off x="7905676" y="1306214"/>
            <a:ext cx="2165928" cy="219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28210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chart, radar chart&#10;&#10;Description automatically generated">
            <a:extLst>
              <a:ext uri="{FF2B5EF4-FFF2-40B4-BE49-F238E27FC236}">
                <a16:creationId xmlns:a16="http://schemas.microsoft.com/office/drawing/2014/main" id="{8B0BA42F-C6C8-A148-AEA9-2770C6C74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15" r="11900" b="50779"/>
          <a:stretch/>
        </p:blipFill>
        <p:spPr>
          <a:xfrm>
            <a:off x="3970143" y="4056279"/>
            <a:ext cx="3921961" cy="2610334"/>
          </a:xfrm>
          <a:prstGeom prst="rect">
            <a:avLst/>
          </a:prstGeom>
        </p:spPr>
      </p:pic>
      <p:pic>
        <p:nvPicPr>
          <p:cNvPr id="4" name="Picture 3" descr="Graphical user interface, chart, radar chart&#10;&#10;Description automatically generated">
            <a:extLst>
              <a:ext uri="{FF2B5EF4-FFF2-40B4-BE49-F238E27FC236}">
                <a16:creationId xmlns:a16="http://schemas.microsoft.com/office/drawing/2014/main" id="{ECBA6F39-462E-7743-B1FE-43727BC26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445" r="1462" b="25839"/>
          <a:stretch/>
        </p:blipFill>
        <p:spPr>
          <a:xfrm>
            <a:off x="7892104" y="4089531"/>
            <a:ext cx="4366746" cy="2589069"/>
          </a:xfrm>
          <a:prstGeom prst="rect">
            <a:avLst/>
          </a:prstGeom>
        </p:spPr>
      </p:pic>
      <p:pic>
        <p:nvPicPr>
          <p:cNvPr id="5" name="Picture 4" descr="Graphical user interface, chart, radar chart&#10;&#10;Description automatically generated">
            <a:extLst>
              <a:ext uri="{FF2B5EF4-FFF2-40B4-BE49-F238E27FC236}">
                <a16:creationId xmlns:a16="http://schemas.microsoft.com/office/drawing/2014/main" id="{D8B29FF5-C438-8E45-BA2B-871E6E3869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900" b="75360"/>
          <a:stretch/>
        </p:blipFill>
        <p:spPr>
          <a:xfrm>
            <a:off x="0" y="4084409"/>
            <a:ext cx="3969636" cy="262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AD8B0E-C179-EF45-A3CD-E35A531361E9}"/>
              </a:ext>
            </a:extLst>
          </p:cNvPr>
          <p:cNvSpPr txBox="1"/>
          <p:nvPr/>
        </p:nvSpPr>
        <p:spPr>
          <a:xfrm>
            <a:off x="142817" y="136609"/>
            <a:ext cx="328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Comparison with theory</a:t>
            </a:r>
            <a:endParaRPr lang="en-GR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EDB0BE-4FAC-244B-B377-564E61D41B94}"/>
              </a:ext>
            </a:extLst>
          </p:cNvPr>
          <p:cNvSpPr txBox="1"/>
          <p:nvPr/>
        </p:nvSpPr>
        <p:spPr>
          <a:xfrm>
            <a:off x="2051448" y="655260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/>
              <a:t>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075C1C-4F47-EA4A-84C9-89B5176E5B5D}"/>
              </a:ext>
            </a:extLst>
          </p:cNvPr>
          <p:cNvSpPr txBox="1"/>
          <p:nvPr/>
        </p:nvSpPr>
        <p:spPr>
          <a:xfrm>
            <a:off x="5931123" y="655260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/>
              <a:t>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2CE1BE-2CF9-FE4B-AAB2-10B125D97E32}"/>
              </a:ext>
            </a:extLst>
          </p:cNvPr>
          <p:cNvSpPr txBox="1"/>
          <p:nvPr/>
        </p:nvSpPr>
        <p:spPr>
          <a:xfrm>
            <a:off x="9853084" y="655331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/>
              <a:t>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E151477-7F6D-5A46-9F5E-95A4595C57EB}"/>
              </a:ext>
            </a:extLst>
          </p:cNvPr>
          <p:cNvGrpSpPr/>
          <p:nvPr/>
        </p:nvGrpSpPr>
        <p:grpSpPr>
          <a:xfrm>
            <a:off x="960403" y="726869"/>
            <a:ext cx="4737345" cy="2897777"/>
            <a:chOff x="588647" y="781298"/>
            <a:chExt cx="5127887" cy="31366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5267EDD-5A66-D748-952C-607C503FE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744" y="1180557"/>
              <a:ext cx="2439978" cy="2673469"/>
            </a:xfrm>
            <a:prstGeom prst="rect">
              <a:avLst/>
            </a:prstGeom>
          </p:spPr>
        </p:pic>
        <p:pic>
          <p:nvPicPr>
            <p:cNvPr id="20" name="Picture 19" descr="Diagram&#10;&#10;Description automatically generated">
              <a:extLst>
                <a:ext uri="{FF2B5EF4-FFF2-40B4-BE49-F238E27FC236}">
                  <a16:creationId xmlns:a16="http://schemas.microsoft.com/office/drawing/2014/main" id="{24B5E98A-CF65-3C41-963E-63BDFC0B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7721" y="1351770"/>
              <a:ext cx="2518439" cy="238616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6D171B-533D-F741-8813-4CB2559BA577}"/>
                </a:ext>
              </a:extLst>
            </p:cNvPr>
            <p:cNvSpPr txBox="1"/>
            <p:nvPr/>
          </p:nvSpPr>
          <p:spPr>
            <a:xfrm>
              <a:off x="738180" y="794344"/>
              <a:ext cx="4467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b="1" dirty="0"/>
                <a:t>TOROIDAL PULSATIONS – fundamental mode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8A00D44-96D1-1941-BCAE-106C4E4D297D}"/>
                </a:ext>
              </a:extLst>
            </p:cNvPr>
            <p:cNvSpPr/>
            <p:nvPr/>
          </p:nvSpPr>
          <p:spPr>
            <a:xfrm>
              <a:off x="588647" y="781298"/>
              <a:ext cx="5127887" cy="313666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ED25DF-7D95-DF49-A7FF-C357B35FC782}"/>
              </a:ext>
            </a:extLst>
          </p:cNvPr>
          <p:cNvGrpSpPr/>
          <p:nvPr/>
        </p:nvGrpSpPr>
        <p:grpSpPr>
          <a:xfrm>
            <a:off x="6356626" y="738877"/>
            <a:ext cx="4719598" cy="2885770"/>
            <a:chOff x="6494253" y="778300"/>
            <a:chExt cx="5129931" cy="3136666"/>
          </a:xfrm>
        </p:grpSpPr>
        <p:pic>
          <p:nvPicPr>
            <p:cNvPr id="28" name="Picture 27" descr="Diagram&#10;&#10;Description automatically generated">
              <a:extLst>
                <a:ext uri="{FF2B5EF4-FFF2-40B4-BE49-F238E27FC236}">
                  <a16:creationId xmlns:a16="http://schemas.microsoft.com/office/drawing/2014/main" id="{20A1DF1B-CD3D-0542-9AA9-5E0F5CBB3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33390" y="1388124"/>
              <a:ext cx="2793040" cy="228064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B88328D-67C6-C145-BEF4-39265D397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26191" y="1179591"/>
              <a:ext cx="2109445" cy="2711292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D8517F-03A2-6D49-84A4-BB36E2BFC1F8}"/>
                </a:ext>
              </a:extLst>
            </p:cNvPr>
            <p:cNvSpPr txBox="1"/>
            <p:nvPr/>
          </p:nvSpPr>
          <p:spPr>
            <a:xfrm>
              <a:off x="6780862" y="778300"/>
              <a:ext cx="4449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b="1" dirty="0"/>
                <a:t>POLOIDAL PULSATIONS – fundamental mode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ED0BEA4-D635-B547-A50A-650C16F8BD19}"/>
                </a:ext>
              </a:extLst>
            </p:cNvPr>
            <p:cNvSpPr/>
            <p:nvPr/>
          </p:nvSpPr>
          <p:spPr>
            <a:xfrm>
              <a:off x="6494253" y="778300"/>
              <a:ext cx="5129931" cy="313666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sp>
        <p:nvSpPr>
          <p:cNvPr id="36" name="Freeform 35">
            <a:extLst>
              <a:ext uri="{FF2B5EF4-FFF2-40B4-BE49-F238E27FC236}">
                <a16:creationId xmlns:a16="http://schemas.microsoft.com/office/drawing/2014/main" id="{7A66372B-EBC9-054D-B504-461E7EF1083B}"/>
              </a:ext>
            </a:extLst>
          </p:cNvPr>
          <p:cNvSpPr/>
          <p:nvPr/>
        </p:nvSpPr>
        <p:spPr>
          <a:xfrm>
            <a:off x="5040653" y="3417758"/>
            <a:ext cx="1045354" cy="466387"/>
          </a:xfrm>
          <a:custGeom>
            <a:avLst/>
            <a:gdLst>
              <a:gd name="connsiteX0" fmla="*/ 26023 w 1045354"/>
              <a:gd name="connsiteY0" fmla="*/ 0 h 466387"/>
              <a:gd name="connsiteX1" fmla="*/ 130954 w 1045354"/>
              <a:gd name="connsiteY1" fmla="*/ 404734 h 466387"/>
              <a:gd name="connsiteX2" fmla="*/ 1045354 w 1045354"/>
              <a:gd name="connsiteY2" fmla="*/ 464695 h 466387"/>
              <a:gd name="connsiteX3" fmla="*/ 1045354 w 1045354"/>
              <a:gd name="connsiteY3" fmla="*/ 464695 h 46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354" h="466387">
                <a:moveTo>
                  <a:pt x="26023" y="0"/>
                </a:moveTo>
                <a:cubicBezTo>
                  <a:pt x="-6456" y="163642"/>
                  <a:pt x="-38934" y="327285"/>
                  <a:pt x="130954" y="404734"/>
                </a:cubicBezTo>
                <a:cubicBezTo>
                  <a:pt x="300842" y="482183"/>
                  <a:pt x="1045354" y="464695"/>
                  <a:pt x="1045354" y="464695"/>
                </a:cubicBezTo>
                <a:lnTo>
                  <a:pt x="1045354" y="464695"/>
                </a:lnTo>
              </a:path>
            </a:pathLst>
          </a:custGeom>
          <a:noFill/>
          <a:ln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D678AA78-1F96-8347-95C3-CFC68A1F62FE}"/>
              </a:ext>
            </a:extLst>
          </p:cNvPr>
          <p:cNvSpPr/>
          <p:nvPr/>
        </p:nvSpPr>
        <p:spPr>
          <a:xfrm>
            <a:off x="4137072" y="3424033"/>
            <a:ext cx="1913957" cy="466387"/>
          </a:xfrm>
          <a:custGeom>
            <a:avLst/>
            <a:gdLst>
              <a:gd name="connsiteX0" fmla="*/ 26023 w 1045354"/>
              <a:gd name="connsiteY0" fmla="*/ 0 h 466387"/>
              <a:gd name="connsiteX1" fmla="*/ 130954 w 1045354"/>
              <a:gd name="connsiteY1" fmla="*/ 404734 h 466387"/>
              <a:gd name="connsiteX2" fmla="*/ 1045354 w 1045354"/>
              <a:gd name="connsiteY2" fmla="*/ 464695 h 466387"/>
              <a:gd name="connsiteX3" fmla="*/ 1045354 w 1045354"/>
              <a:gd name="connsiteY3" fmla="*/ 464695 h 46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354" h="466387">
                <a:moveTo>
                  <a:pt x="26023" y="0"/>
                </a:moveTo>
                <a:cubicBezTo>
                  <a:pt x="-6456" y="163642"/>
                  <a:pt x="-38934" y="327285"/>
                  <a:pt x="130954" y="404734"/>
                </a:cubicBezTo>
                <a:cubicBezTo>
                  <a:pt x="300842" y="482183"/>
                  <a:pt x="1045354" y="464695"/>
                  <a:pt x="1045354" y="464695"/>
                </a:cubicBezTo>
                <a:lnTo>
                  <a:pt x="1045354" y="464695"/>
                </a:lnTo>
              </a:path>
            </a:pathLst>
          </a:custGeom>
          <a:noFill/>
          <a:ln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8D5FD121-46C4-184B-86DD-F81672AD8611}"/>
              </a:ext>
            </a:extLst>
          </p:cNvPr>
          <p:cNvSpPr/>
          <p:nvPr/>
        </p:nvSpPr>
        <p:spPr>
          <a:xfrm flipH="1">
            <a:off x="8175826" y="3418120"/>
            <a:ext cx="1247553" cy="466387"/>
          </a:xfrm>
          <a:custGeom>
            <a:avLst/>
            <a:gdLst>
              <a:gd name="connsiteX0" fmla="*/ 26023 w 1045354"/>
              <a:gd name="connsiteY0" fmla="*/ 0 h 466387"/>
              <a:gd name="connsiteX1" fmla="*/ 130954 w 1045354"/>
              <a:gd name="connsiteY1" fmla="*/ 404734 h 466387"/>
              <a:gd name="connsiteX2" fmla="*/ 1045354 w 1045354"/>
              <a:gd name="connsiteY2" fmla="*/ 464695 h 466387"/>
              <a:gd name="connsiteX3" fmla="*/ 1045354 w 1045354"/>
              <a:gd name="connsiteY3" fmla="*/ 464695 h 46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354" h="466387">
                <a:moveTo>
                  <a:pt x="26023" y="0"/>
                </a:moveTo>
                <a:cubicBezTo>
                  <a:pt x="-6456" y="163642"/>
                  <a:pt x="-38934" y="327285"/>
                  <a:pt x="130954" y="404734"/>
                </a:cubicBezTo>
                <a:cubicBezTo>
                  <a:pt x="300842" y="482183"/>
                  <a:pt x="1045354" y="464695"/>
                  <a:pt x="1045354" y="464695"/>
                </a:cubicBezTo>
                <a:lnTo>
                  <a:pt x="1045354" y="464695"/>
                </a:lnTo>
              </a:path>
            </a:pathLst>
          </a:custGeom>
          <a:noFill/>
          <a:ln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6C6F7E5C-6353-9641-B129-81B380F72995}"/>
              </a:ext>
            </a:extLst>
          </p:cNvPr>
          <p:cNvSpPr/>
          <p:nvPr/>
        </p:nvSpPr>
        <p:spPr>
          <a:xfrm flipH="1">
            <a:off x="8188177" y="3411429"/>
            <a:ext cx="2569630" cy="466387"/>
          </a:xfrm>
          <a:custGeom>
            <a:avLst/>
            <a:gdLst>
              <a:gd name="connsiteX0" fmla="*/ 26023 w 1045354"/>
              <a:gd name="connsiteY0" fmla="*/ 0 h 466387"/>
              <a:gd name="connsiteX1" fmla="*/ 130954 w 1045354"/>
              <a:gd name="connsiteY1" fmla="*/ 404734 h 466387"/>
              <a:gd name="connsiteX2" fmla="*/ 1045354 w 1045354"/>
              <a:gd name="connsiteY2" fmla="*/ 464695 h 466387"/>
              <a:gd name="connsiteX3" fmla="*/ 1045354 w 1045354"/>
              <a:gd name="connsiteY3" fmla="*/ 464695 h 46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354" h="466387">
                <a:moveTo>
                  <a:pt x="26023" y="0"/>
                </a:moveTo>
                <a:cubicBezTo>
                  <a:pt x="-6456" y="163642"/>
                  <a:pt x="-38934" y="327285"/>
                  <a:pt x="130954" y="404734"/>
                </a:cubicBezTo>
                <a:cubicBezTo>
                  <a:pt x="300842" y="482183"/>
                  <a:pt x="1045354" y="464695"/>
                  <a:pt x="1045354" y="464695"/>
                </a:cubicBezTo>
                <a:lnTo>
                  <a:pt x="1045354" y="464695"/>
                </a:lnTo>
              </a:path>
            </a:pathLst>
          </a:custGeom>
          <a:noFill/>
          <a:ln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C3F28F-B7C5-B440-A0F8-34C5315C4F6D}"/>
              </a:ext>
            </a:extLst>
          </p:cNvPr>
          <p:cNvSpPr txBox="1"/>
          <p:nvPr/>
        </p:nvSpPr>
        <p:spPr>
          <a:xfrm>
            <a:off x="5796144" y="3639161"/>
            <a:ext cx="277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1200" dirty="0">
                <a:solidFill>
                  <a:schemeClr val="accent1"/>
                </a:solidFill>
              </a:rPr>
              <a:t>Amplitudes from models by </a:t>
            </a:r>
          </a:p>
          <a:p>
            <a:pPr algn="ctr"/>
            <a:r>
              <a:rPr lang="en-GR" sz="1200" dirty="0">
                <a:solidFill>
                  <a:schemeClr val="accent1"/>
                </a:solidFill>
              </a:rPr>
              <a:t>Wang et al. (2018), Li Li et al. (2021) </a:t>
            </a:r>
          </a:p>
        </p:txBody>
      </p:sp>
    </p:spTree>
    <p:extLst>
      <p:ext uri="{BB962C8B-B14F-4D97-AF65-F5344CB8AC3E}">
        <p14:creationId xmlns:p14="http://schemas.microsoft.com/office/powerpoint/2010/main" val="99917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ABA348-2BCA-3F4A-B7CB-3A0AB19C95E1}"/>
              </a:ext>
            </a:extLst>
          </p:cNvPr>
          <p:cNvSpPr txBox="1"/>
          <p:nvPr/>
        </p:nvSpPr>
        <p:spPr>
          <a:xfrm>
            <a:off x="742950" y="1043723"/>
            <a:ext cx="1087278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Ultra-low frequency (ULF) waves are known to radially diffuse hundreds-keV to few-MeV electrons in the magnetosphere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Radial diffusion is presently described by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analytic expressions for radial 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diffusion coefficients that in most expressions are derived for </a:t>
            </a:r>
            <a:r>
              <a:rPr lang="en-US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equatoriall</a:t>
            </a:r>
            <a:r>
              <a:rPr lang="en-US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y mirroring electrons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nalytic 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expressions estimate the radial diffusion rates based on measurements of the power of ULF waves that are either made from </a:t>
            </a:r>
            <a:r>
              <a:rPr lang="en-US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spacecraft close to the equatorial plane or from the ground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The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statistical analysis based on THEMIS and Arase measurements shows that ULF wave power of the magnetic field </a:t>
            </a:r>
            <a:r>
              <a:rPr lang="en-US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increases away from the magnetic equator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This result could have significant implications for the radial diffusion rates as currently estimated, and points to the need for pitch-angle-dependent diffusion coefficients.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C31835-1D36-9F41-8543-CF925DD93B7D}"/>
              </a:ext>
            </a:extLst>
          </p:cNvPr>
          <p:cNvSpPr txBox="1"/>
          <p:nvPr/>
        </p:nvSpPr>
        <p:spPr>
          <a:xfrm>
            <a:off x="198255" y="165459"/>
            <a:ext cx="1744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Implications</a:t>
            </a:r>
            <a:endParaRPr lang="en-GR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4D38D-FA85-5D40-B32D-058D02C6CFB1}"/>
              </a:ext>
            </a:extLst>
          </p:cNvPr>
          <p:cNvSpPr txBox="1"/>
          <p:nvPr/>
        </p:nvSpPr>
        <p:spPr>
          <a:xfrm>
            <a:off x="0" y="6488668"/>
            <a:ext cx="4373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THEMIS/ARTEMIS SWT Meeting Winter 2022</a:t>
            </a:r>
            <a:endParaRPr lang="en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0FA506-506E-7C4F-BD05-A2C6F7E3D721}"/>
              </a:ext>
            </a:extLst>
          </p:cNvPr>
          <p:cNvSpPr txBox="1"/>
          <p:nvPr/>
        </p:nvSpPr>
        <p:spPr>
          <a:xfrm>
            <a:off x="8372414" y="6060481"/>
            <a:ext cx="324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i="1" dirty="0"/>
              <a:t>Sarris et al., 2022, in preparation</a:t>
            </a:r>
          </a:p>
        </p:txBody>
      </p:sp>
    </p:spTree>
    <p:extLst>
      <p:ext uri="{BB962C8B-B14F-4D97-AF65-F5344CB8AC3E}">
        <p14:creationId xmlns:p14="http://schemas.microsoft.com/office/powerpoint/2010/main" val="2657766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305</Words>
  <Application>Microsoft Macintosh PowerPoint</Application>
  <PresentationFormat>Widescreen</PresentationFormat>
  <Paragraphs>41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Distribution of ULF wave power  in magnetic latitude based on  THEMIS and Arase measurements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Distribution of ULF wave power  in Magnetic Latitude based on  THEMIS and Arase measurements</dc:title>
  <dc:creator>Theodore Sarris</dc:creator>
  <cp:lastModifiedBy>Theodore Sarris</cp:lastModifiedBy>
  <cp:revision>4</cp:revision>
  <dcterms:created xsi:type="dcterms:W3CDTF">2022-02-23T15:40:13Z</dcterms:created>
  <dcterms:modified xsi:type="dcterms:W3CDTF">2022-02-23T17:54:52Z</dcterms:modified>
</cp:coreProperties>
</file>